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0" r:id="rId6"/>
    <p:sldId id="266" r:id="rId7"/>
    <p:sldId id="276" r:id="rId8"/>
    <p:sldId id="277" r:id="rId9"/>
    <p:sldId id="265" r:id="rId10"/>
    <p:sldId id="267" r:id="rId11"/>
    <p:sldId id="268" r:id="rId12"/>
    <p:sldId id="269" r:id="rId13"/>
    <p:sldId id="274" r:id="rId14"/>
    <p:sldId id="270" r:id="rId15"/>
    <p:sldId id="275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het krantenstuk Robots nemen ons werk over en beantwoord vraag 1.1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overleggen.</a:t>
            </a:r>
          </a:p>
          <a:p>
            <a:r>
              <a:rPr lang="nl-NL" sz="2500" dirty="0"/>
              <a:t>Ben je eerder klaar kan je verder met opgave 1.2</a:t>
            </a:r>
          </a:p>
          <a:p>
            <a:r>
              <a:rPr lang="nl-NL" sz="2500" dirty="0"/>
              <a:t>Lees hiervoor economie groeit nauwelijks.</a:t>
            </a:r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861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3567"/>
          <a:stretch/>
        </p:blipFill>
        <p:spPr>
          <a:xfrm>
            <a:off x="0" y="0"/>
            <a:ext cx="12192000" cy="4932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6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het krantenstuk economie groeit nauwelijks en beantwoord vragen 1.2 en 1.3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</a:t>
            </a:r>
            <a:r>
              <a:rPr lang="nl-NL" sz="2500" dirty="0" smtClean="0"/>
              <a:t>8 </a:t>
            </a:r>
            <a:r>
              <a:rPr lang="nl-NL" sz="2500" dirty="0"/>
              <a:t>minuten de tijd.</a:t>
            </a:r>
          </a:p>
          <a:p>
            <a:r>
              <a:rPr lang="nl-NL" sz="2500" dirty="0"/>
              <a:t>De eerste </a:t>
            </a:r>
            <a:r>
              <a:rPr lang="nl-NL" sz="2500" dirty="0" smtClean="0"/>
              <a:t>5 </a:t>
            </a:r>
            <a:r>
              <a:rPr lang="nl-NL" sz="2500" dirty="0"/>
              <a:t>minuten lees/werk je zelfstandig.</a:t>
            </a:r>
          </a:p>
          <a:p>
            <a:r>
              <a:rPr lang="nl-NL" sz="2500" dirty="0"/>
              <a:t>Daarna mag je overleggen.</a:t>
            </a:r>
          </a:p>
          <a:p>
            <a:r>
              <a:rPr lang="nl-NL" sz="2500" dirty="0"/>
              <a:t>Ben je eerder klaar kan je verder met opgave </a:t>
            </a:r>
            <a:r>
              <a:rPr lang="nl-NL" sz="2500" dirty="0" smtClean="0"/>
              <a:t>1.4</a:t>
            </a:r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6019856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6019856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6019856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6019856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601985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601985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601985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6019856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325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681"/>
          <a:stretch/>
        </p:blipFill>
        <p:spPr>
          <a:xfrm>
            <a:off x="0" y="1"/>
            <a:ext cx="12192000" cy="1371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3299"/>
          <a:stretch/>
        </p:blipFill>
        <p:spPr>
          <a:xfrm>
            <a:off x="0" y="1"/>
            <a:ext cx="12192000" cy="24063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304"/>
          <a:stretch/>
        </p:blipFill>
        <p:spPr>
          <a:xfrm>
            <a:off x="0" y="1"/>
            <a:ext cx="12192000" cy="32124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 terugblik: (stukje theorie).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Er zijn al een aantal belangrijke economische begrippen de revue gepasseerd.</a:t>
            </a:r>
          </a:p>
          <a:p>
            <a:r>
              <a:rPr lang="nl-NL" sz="2500" dirty="0" smtClean="0"/>
              <a:t>Denk aan: consumentenvertrouwen, bestedingen, productie en werkgelegenheid.</a:t>
            </a:r>
          </a:p>
          <a:p>
            <a:r>
              <a:rPr lang="nl-NL" sz="2500" dirty="0" smtClean="0"/>
              <a:t>De relatie die ze tot nu toe hebben gelegd is</a:t>
            </a:r>
          </a:p>
          <a:p>
            <a:r>
              <a:rPr lang="nl-NL" sz="2500" dirty="0" smtClean="0"/>
              <a:t>Consumentenvertrouwen daalt, dalen de bestedingen, daardoor daalt de productie en daalt de werkgelegenheid.</a:t>
            </a:r>
          </a:p>
          <a:p>
            <a:r>
              <a:rPr lang="nl-NL" sz="2500" dirty="0" smtClean="0"/>
              <a:t>Dit betekend ook: consumentenvertrouwen stijgt, bestedingen stijgen, daardoor stijgt de productie en stijgt de werkgelegenheid.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658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Stukje rekenwerk: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Als we een procentuele verandering willen berekenen gebruiken we de formule</a:t>
            </a:r>
          </a:p>
          <a:p>
            <a:r>
              <a:rPr lang="nl-NL" sz="2500" dirty="0" smtClean="0"/>
              <a:t>(nieuw – oud ) / oud * 100 %</a:t>
            </a:r>
          </a:p>
          <a:p>
            <a:r>
              <a:rPr lang="nl-NL" sz="2500" dirty="0" smtClean="0"/>
              <a:t>Cq: ik had 5 knikkers, nu heb ik 7 knikkers, dan is het aantal knikkers toegenomen met</a:t>
            </a:r>
          </a:p>
          <a:p>
            <a:r>
              <a:rPr lang="nl-NL" sz="2500" dirty="0" smtClean="0"/>
              <a:t>(7 -5 ) / 5 * 100% = 40%.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5148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1.4 en 1.5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</a:t>
            </a:r>
            <a:r>
              <a:rPr lang="nl-NL" sz="2500" dirty="0" smtClean="0"/>
              <a:t>5 </a:t>
            </a:r>
            <a:r>
              <a:rPr lang="nl-NL" sz="2500" dirty="0"/>
              <a:t>minuten de tijd.</a:t>
            </a:r>
          </a:p>
          <a:p>
            <a:r>
              <a:rPr lang="nl-NL" sz="2500" dirty="0"/>
              <a:t>De eerste </a:t>
            </a:r>
            <a:r>
              <a:rPr lang="nl-NL" sz="2500" dirty="0" smtClean="0"/>
              <a:t>2 </a:t>
            </a:r>
            <a:r>
              <a:rPr lang="nl-NL" sz="2500" dirty="0"/>
              <a:t>minuten lees/werk je zelfstandig.</a:t>
            </a:r>
          </a:p>
          <a:p>
            <a:r>
              <a:rPr lang="nl-NL" sz="2500" dirty="0"/>
              <a:t>Daarna mag je overleggen.</a:t>
            </a:r>
          </a:p>
          <a:p>
            <a:r>
              <a:rPr lang="nl-NL" sz="2500" dirty="0"/>
              <a:t>Ben je eerder </a:t>
            </a:r>
            <a:r>
              <a:rPr lang="nl-NL" sz="2500" dirty="0" smtClean="0"/>
              <a:t>klaar, dan ben je klaar. (mag je even voor je uit gaan staren, als je buurman klaar is kan je daar even mee fluisteren).</a:t>
            </a:r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7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204538"/>
            <a:ext cx="8720549" cy="5872920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1.4: </a:t>
            </a:r>
          </a:p>
          <a:p>
            <a:r>
              <a:rPr lang="nl-NL" sz="2500" dirty="0" smtClean="0"/>
              <a:t>Als eerst 1</a:t>
            </a:r>
          </a:p>
          <a:p>
            <a:r>
              <a:rPr lang="nl-NL" sz="2500" dirty="0" smtClean="0"/>
              <a:t>4</a:t>
            </a:r>
          </a:p>
          <a:p>
            <a:r>
              <a:rPr lang="nl-NL" sz="2500" dirty="0" smtClean="0"/>
              <a:t>5</a:t>
            </a:r>
          </a:p>
          <a:p>
            <a:r>
              <a:rPr lang="nl-NL" sz="2500" dirty="0" smtClean="0"/>
              <a:t>3</a:t>
            </a:r>
          </a:p>
          <a:p>
            <a:r>
              <a:rPr lang="nl-NL" sz="2500" dirty="0" smtClean="0"/>
              <a:t>2</a:t>
            </a:r>
          </a:p>
          <a:p>
            <a:r>
              <a:rPr lang="nl-NL" sz="2500" dirty="0" smtClean="0"/>
              <a:t>6</a:t>
            </a:r>
          </a:p>
          <a:p>
            <a:r>
              <a:rPr lang="nl-NL" sz="2500" dirty="0" smtClean="0"/>
              <a:t>En interessant, 6 zou mogelijk weer 1 tot gevolg kunnen hebben, door de gestegen werkloosheid zijn er nog meer mensen die niet de lasten van hun lening kunnen dragen.</a:t>
            </a:r>
          </a:p>
          <a:p>
            <a:endParaRPr lang="nl-NL" sz="2500" dirty="0"/>
          </a:p>
          <a:p>
            <a:r>
              <a:rPr lang="nl-NL" sz="2500" dirty="0" smtClean="0"/>
              <a:t>1.5: consumeren of sparen.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6798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afgelopen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We hebben gezien dat: in het verleden heeft automatisering/robotisering niet heeft geleidt tot een stijging van de werkloosheid op lange termijn, maar tot een verschuiving van de werkgelegenheid (minder landarbeid, meer dienstverlenging).</a:t>
            </a:r>
          </a:p>
          <a:p>
            <a:r>
              <a:rPr lang="nl-NL" sz="2500" dirty="0" smtClean="0"/>
              <a:t>ook kunnen we de relatie leggen tussen het consumentenvertrouwen en de werkgelegenheid via de redenatie;</a:t>
            </a:r>
          </a:p>
          <a:p>
            <a:r>
              <a:rPr lang="nl-NL" sz="2500" dirty="0" smtClean="0"/>
              <a:t>Consumentenvertrouwen </a:t>
            </a:r>
            <a:r>
              <a:rPr lang="nl-NL" sz="2500" dirty="0"/>
              <a:t>daalt, dalen de bestedingen, daardoor daalt de productie en daalt de werkgelegenheid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Gezinnen hebben de keus hun geld te consumeren of sparen.</a:t>
            </a:r>
          </a:p>
          <a:p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102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</a:t>
            </a:r>
          </a:p>
          <a:p>
            <a:r>
              <a:rPr lang="nl-NL" sz="2500" dirty="0" smtClean="0"/>
              <a:t>Start lesbrief: crisis.</a:t>
            </a:r>
          </a:p>
          <a:p>
            <a:r>
              <a:rPr lang="nl-NL" sz="2500" dirty="0" smtClean="0"/>
              <a:t>Opgave 1.1 t/m 1.5 maken.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Wat vind ik allemaal goed: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78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lesbrief.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23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PTA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8065"/>
            <a:ext cx="12192000" cy="341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economie?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Bedenk eens voor jezelf in 1 minuut waar je aan denkt bij het woord economie</a:t>
            </a:r>
          </a:p>
          <a:p>
            <a:r>
              <a:rPr lang="nl-NL" sz="2500" dirty="0" smtClean="0"/>
              <a:t>En bij het schoolvak economie.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680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245961" cy="1550989"/>
          </a:xfrm>
        </p:spPr>
        <p:txBody>
          <a:bodyPr/>
          <a:lstStyle/>
          <a:p>
            <a:r>
              <a:rPr lang="nl-NL" dirty="0" smtClean="0"/>
              <a:t>													                       bron: 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503165"/>
            <a:ext cx="8358382" cy="353819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25263" cy="25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					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2282434" cy="377097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769" y="0"/>
            <a:ext cx="9232232" cy="68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Start lesbrief crisis: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Deze lesbrief gaat over (zie bladzijde 3).</a:t>
            </a:r>
          </a:p>
          <a:p>
            <a:r>
              <a:rPr lang="nl-NL" sz="2500" dirty="0" smtClean="0"/>
              <a:t>Keuzes maken. (dat is economie in een notendop)</a:t>
            </a:r>
          </a:p>
          <a:p>
            <a:r>
              <a:rPr lang="nl-NL" sz="2500" dirty="0" smtClean="0"/>
              <a:t>Ruilen en de rol van geld in de economie.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308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657</Words>
  <Application>Microsoft Office PowerPoint</Application>
  <PresentationFormat>Breedbeeld</PresentationFormat>
  <Paragraphs>99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Welkom havo 4.</vt:lpstr>
      <vt:lpstr>Agenda:</vt:lpstr>
      <vt:lpstr>Kennismaking/ wie ben ik.</vt:lpstr>
      <vt:lpstr>Benodigdheden. / werkwijze.</vt:lpstr>
      <vt:lpstr>PTA</vt:lpstr>
      <vt:lpstr>Wat is economie?</vt:lpstr>
      <vt:lpstr>                                    bron: AD</vt:lpstr>
      <vt:lpstr>             </vt:lpstr>
      <vt:lpstr>Start lesbrief crisis:</vt:lpstr>
      <vt:lpstr>Lees het krantenstuk Robots nemen ons werk over en beantwoord vraag 1.1</vt:lpstr>
      <vt:lpstr>PowerPoint-presentatie</vt:lpstr>
      <vt:lpstr>Lees het krantenstuk economie groeit nauwelijks en beantwoord vragen 1.2 en 1.3</vt:lpstr>
      <vt:lpstr>PowerPoint-presentatie</vt:lpstr>
      <vt:lpstr>Korte terugblik: (stukje theorie).</vt:lpstr>
      <vt:lpstr>Stukje rekenwerk:</vt:lpstr>
      <vt:lpstr>maak opgave 1.4 en 1.5</vt:lpstr>
      <vt:lpstr>PowerPoint-presentatie</vt:lpstr>
      <vt:lpstr>Terugblik afgelopen les: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16</cp:revision>
  <dcterms:created xsi:type="dcterms:W3CDTF">2017-08-27T09:00:36Z</dcterms:created>
  <dcterms:modified xsi:type="dcterms:W3CDTF">2017-08-30T13:54:39Z</dcterms:modified>
</cp:coreProperties>
</file>